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3965AFA-18BA-43B7-9D5B-57E55A13098C}" type="datetimeFigureOut">
              <a:rPr lang="ru-RU" smtClean="0"/>
              <a:pPr/>
              <a:t>14.05.2018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DF10E35-BC30-4DB1-BA53-1E2978302C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.jpeg"/><Relationship Id="rId7" Type="http://schemas.openxmlformats.org/officeDocument/2006/relationships/image" Target="../media/image2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wood-texture.jpg"/>
          <p:cNvPicPr>
            <a:picLocks noChangeAspect="1"/>
          </p:cNvPicPr>
          <p:nvPr/>
        </p:nvPicPr>
        <p:blipFill>
          <a:blip r:embed="rId2" cstate="print"/>
          <a:srcRect l="-1667" t="1" b="80558"/>
          <a:stretch>
            <a:fillRect/>
          </a:stretch>
        </p:blipFill>
        <p:spPr>
          <a:xfrm>
            <a:off x="-142908" y="5857892"/>
            <a:ext cx="9296400" cy="1000108"/>
          </a:xfrm>
          <a:prstGeom prst="rect">
            <a:avLst/>
          </a:prstGeom>
        </p:spPr>
      </p:pic>
      <p:pic>
        <p:nvPicPr>
          <p:cNvPr id="7" name="Рисунок 6" descr="wood-texture.jpg"/>
          <p:cNvPicPr>
            <a:picLocks noChangeAspect="1"/>
          </p:cNvPicPr>
          <p:nvPr/>
        </p:nvPicPr>
        <p:blipFill>
          <a:blip r:embed="rId2" cstate="print"/>
          <a:srcRect b="93056"/>
          <a:stretch>
            <a:fillRect/>
          </a:stretch>
        </p:blipFill>
        <p:spPr>
          <a:xfrm>
            <a:off x="0" y="-6"/>
            <a:ext cx="9144000" cy="3571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968349"/>
            <a:ext cx="8062912" cy="1889147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6350">
                  <a:noFill/>
                </a:ln>
                <a:solidFill>
                  <a:srgbClr val="FFFF00"/>
                </a:solidFill>
              </a:rPr>
              <a:t>Панно «КОТ»</a:t>
            </a:r>
            <a:r>
              <a:rPr lang="ru-RU" sz="8000" b="1" dirty="0" smtClean="0">
                <a:solidFill>
                  <a:srgbClr val="FFFF00"/>
                </a:solidFill>
              </a:rPr>
              <a:t/>
            </a:r>
            <a:br>
              <a:rPr lang="ru-RU" sz="8000" b="1" dirty="0" smtClean="0">
                <a:solidFill>
                  <a:srgbClr val="FFFF00"/>
                </a:solidFill>
              </a:rPr>
            </a:br>
            <a:endParaRPr lang="ru-RU" sz="80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5368" y="1785926"/>
            <a:ext cx="8062912" cy="11430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>
                  <a:noFill/>
                </a:ln>
              </a:rPr>
              <a:t>Декоративная</a:t>
            </a:r>
          </a:p>
          <a:p>
            <a:r>
              <a:rPr lang="ru-RU" sz="2800" b="1" dirty="0" smtClean="0">
                <a:ln>
                  <a:noFill/>
                </a:ln>
              </a:rPr>
              <a:t>обработка дерева</a:t>
            </a:r>
            <a:endParaRPr lang="ru-RU" sz="2800" b="1" dirty="0">
              <a:ln>
                <a:noFill/>
              </a:ln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572000" y="3286124"/>
            <a:ext cx="4286280" cy="300039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b="1" i="1" dirty="0" smtClean="0">
                <a:latin typeface="Calibri" pitchFamily="34" charset="0"/>
                <a:cs typeface="Calibri" pitchFamily="34" charset="0"/>
              </a:rPr>
              <a:t>Середа Екатерина Геннадиевна</a:t>
            </a:r>
          </a:p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i="1" dirty="0" smtClean="0">
                <a:latin typeface="Calibri" pitchFamily="34" charset="0"/>
                <a:cs typeface="Calibri" pitchFamily="34" charset="0"/>
              </a:rPr>
              <a:t>педагог дополнительного образования</a:t>
            </a:r>
          </a:p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i="1" dirty="0" smtClean="0">
                <a:latin typeface="Calibri" pitchFamily="34" charset="0"/>
                <a:cs typeface="Calibri" pitchFamily="34" charset="0"/>
              </a:rPr>
              <a:t>МБУ ДО «Центр детского творчества»</a:t>
            </a:r>
          </a:p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000" i="1" dirty="0" smtClean="0">
                <a:latin typeface="Calibri" pitchFamily="34" charset="0"/>
                <a:cs typeface="Calibri" pitchFamily="34" charset="0"/>
              </a:rPr>
              <a:t>г.Новороссийск</a:t>
            </a:r>
          </a:p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2000" b="1" i="1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user\Desktop\0819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16967" flipH="1">
            <a:off x="178478" y="114869"/>
            <a:ext cx="4762445" cy="6257683"/>
          </a:xfrm>
          <a:prstGeom prst="rect">
            <a:avLst/>
          </a:prstGeom>
          <a:noFill/>
        </p:spPr>
      </p:pic>
      <p:pic>
        <p:nvPicPr>
          <p:cNvPr id="6" name="Рисунок 5" descr="2018-04-20-18-17-05-856.pn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 rot="20201599">
            <a:off x="458986" y="-1175332"/>
            <a:ext cx="5068067" cy="9009897"/>
          </a:xfrm>
          <a:prstGeom prst="rect">
            <a:avLst/>
          </a:prstGeom>
        </p:spPr>
      </p:pic>
      <p:pic>
        <p:nvPicPr>
          <p:cNvPr id="11" name="Рисунок 10" descr="orig (1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857620" y="4000504"/>
            <a:ext cx="3714776" cy="3439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ood-texture.jpg"/>
          <p:cNvPicPr>
            <a:picLocks noChangeAspect="1"/>
          </p:cNvPicPr>
          <p:nvPr/>
        </p:nvPicPr>
        <p:blipFill>
          <a:blip r:embed="rId2" cstate="print"/>
          <a:srcRect b="93056"/>
          <a:stretch>
            <a:fillRect/>
          </a:stretch>
        </p:blipFill>
        <p:spPr>
          <a:xfrm>
            <a:off x="0" y="-6"/>
            <a:ext cx="9144000" cy="357172"/>
          </a:xfrm>
          <a:prstGeom prst="rect">
            <a:avLst/>
          </a:prstGeom>
        </p:spPr>
      </p:pic>
      <p:pic>
        <p:nvPicPr>
          <p:cNvPr id="1026" name="Picture 2" descr="C:\Users\user\Desktop\0819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1194"/>
            <a:ext cx="4752716" cy="65968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338932"/>
            <a:ext cx="8229600" cy="1089804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4000" b="1" dirty="0" smtClean="0">
                <a:ln w="6350">
                  <a:noFill/>
                </a:ln>
                <a:solidFill>
                  <a:srgbClr val="FFFF00"/>
                </a:solidFill>
              </a:rPr>
              <a:t>Материал для работы:</a:t>
            </a:r>
            <a:endParaRPr lang="ru-RU" sz="4000" b="1" dirty="0">
              <a:ln w="6350"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380731"/>
            <a:ext cx="62865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Фанера 4мм.;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err="1" smtClean="0"/>
              <a:t>Электролобзик</a:t>
            </a:r>
            <a:r>
              <a:rPr lang="ru-RU" sz="2100" b="1" dirty="0" smtClean="0"/>
              <a:t> (пилки для резной резки);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Сверло (возможно сверло для моделирования 0,3мм.);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Наждачная бумага;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Картон;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Ножницы;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Карандаш;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Копировальная бумага;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Краски: гуашь и акрил;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Клей ПВА и </a:t>
            </a:r>
            <a:r>
              <a:rPr lang="ru-RU" sz="2100" b="1" dirty="0" err="1" smtClean="0"/>
              <a:t>супер</a:t>
            </a:r>
            <a:r>
              <a:rPr lang="ru-RU" sz="2100" b="1" dirty="0" smtClean="0"/>
              <a:t> клей;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Кисти 2 размеров - №2 и № 8;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Губка (кухонная – для тонировки);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Нитки Ирис белые (вязальные);</a:t>
            </a:r>
          </a:p>
          <a:p>
            <a:pPr marL="342900" indent="-342900">
              <a:buClr>
                <a:srgbClr val="FFFF00"/>
              </a:buClr>
              <a:buSzPct val="110000"/>
              <a:buFont typeface="Wingdings" pitchFamily="2" charset="2"/>
              <a:buChar char="ü"/>
            </a:pPr>
            <a:r>
              <a:rPr lang="ru-RU" sz="2100" b="1" dirty="0" smtClean="0"/>
              <a:t>Лак бесцветный + кисть под лак.</a:t>
            </a:r>
          </a:p>
          <a:p>
            <a:pPr marL="342900" indent="-342900">
              <a:buAutoNum type="arabicPeriod"/>
            </a:pPr>
            <a:endParaRPr lang="ru-RU" sz="2100" dirty="0" smtClean="0"/>
          </a:p>
        </p:txBody>
      </p:sp>
      <p:pic>
        <p:nvPicPr>
          <p:cNvPr id="7" name="Рисунок 6" descr="12137925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571744"/>
            <a:ext cx="2143140" cy="2005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142852"/>
            <a:ext cx="8229600" cy="12326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6350">
                  <a:noFill/>
                </a:ln>
                <a:solidFill>
                  <a:srgbClr val="FFFF00"/>
                </a:solidFill>
              </a:rPr>
              <a:t>Ход работы:</a:t>
            </a:r>
            <a:endParaRPr lang="ru-RU" sz="4000" b="1" dirty="0">
              <a:ln w="6350"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142984"/>
            <a:ext cx="47149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ru-RU" sz="2000" dirty="0" smtClean="0"/>
              <a:t>Начинаем работу с зарисовки эскиза  на картоне (вырезаем его в реальном размере) и переносим его на фанеру.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ru-RU" sz="2000" dirty="0" err="1" smtClean="0"/>
              <a:t>Электролобзиком</a:t>
            </a:r>
            <a:r>
              <a:rPr lang="ru-RU" sz="2000" dirty="0" smtClean="0"/>
              <a:t> выпилить детали панно (учащиеся работают с ручным лобзиком)      Действуем аккуратно помним о технике безопасности, так как это электрический инструмент и очень опасен при неправильном использовании.</a:t>
            </a:r>
            <a:endParaRPr lang="ru-RU" sz="2000" dirty="0"/>
          </a:p>
        </p:txBody>
      </p:sp>
      <p:pic>
        <p:nvPicPr>
          <p:cNvPr id="4" name="Рисунок 3" descr="wood-texture.jpg"/>
          <p:cNvPicPr>
            <a:picLocks noChangeAspect="1"/>
          </p:cNvPicPr>
          <p:nvPr/>
        </p:nvPicPr>
        <p:blipFill>
          <a:blip r:embed="rId2" cstate="print"/>
          <a:srcRect b="93056"/>
          <a:stretch>
            <a:fillRect/>
          </a:stretch>
        </p:blipFill>
        <p:spPr>
          <a:xfrm>
            <a:off x="0" y="-6"/>
            <a:ext cx="9144000" cy="357172"/>
          </a:xfrm>
          <a:prstGeom prst="rect">
            <a:avLst/>
          </a:prstGeom>
        </p:spPr>
      </p:pic>
      <p:pic>
        <p:nvPicPr>
          <p:cNvPr id="7" name="Picture 2" descr="C:\Users\user\Desktop\0819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40896" cy="6858000"/>
          </a:xfrm>
          <a:prstGeom prst="rect">
            <a:avLst/>
          </a:prstGeom>
          <a:noFill/>
        </p:spPr>
      </p:pic>
      <p:pic>
        <p:nvPicPr>
          <p:cNvPr id="5" name="Рисунок 4" descr="2018-04-21-18-05-41-727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81225">
            <a:off x="5559895" y="519422"/>
            <a:ext cx="2496793" cy="3375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 descr="2018-02-01-15-22-13-650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1189" y="3869717"/>
            <a:ext cx="3435072" cy="255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images-of-animated-butterflies-beautiful-butterfly-animated-gif-images-at-best-animation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2143116"/>
            <a:ext cx="2571768" cy="24637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5094944"/>
            <a:ext cx="4714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Совет:  </a:t>
            </a:r>
            <a:r>
              <a:rPr lang="ru-RU" i="1" dirty="0" smtClean="0"/>
              <a:t>В работе не должно быть мелких и узких деталей, они сложны в выпиливание, так что делаем их максимально крупными и не мельчим.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ood-texture.jpg"/>
          <p:cNvPicPr>
            <a:picLocks noChangeAspect="1"/>
          </p:cNvPicPr>
          <p:nvPr/>
        </p:nvPicPr>
        <p:blipFill>
          <a:blip r:embed="rId2" cstate="print"/>
          <a:srcRect b="93056"/>
          <a:stretch>
            <a:fillRect/>
          </a:stretch>
        </p:blipFill>
        <p:spPr>
          <a:xfrm>
            <a:off x="0" y="-6"/>
            <a:ext cx="9144000" cy="357172"/>
          </a:xfrm>
          <a:prstGeom prst="rect">
            <a:avLst/>
          </a:prstGeom>
        </p:spPr>
      </p:pic>
      <p:pic>
        <p:nvPicPr>
          <p:cNvPr id="8" name="Picture 2" descr="C:\Users\user\Desktop\0819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94089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486487"/>
            <a:ext cx="51435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 startAt="3"/>
            </a:pPr>
            <a:r>
              <a:rPr lang="ru-RU" sz="2000" dirty="0" smtClean="0"/>
              <a:t>Отмечаем  места  для отверстий и просверливаем их. Затем всё  детали панно </a:t>
            </a:r>
            <a:r>
              <a:rPr lang="ru-RU" sz="2000" dirty="0" err="1" smtClean="0"/>
              <a:t>зашкуриваем</a:t>
            </a:r>
            <a:r>
              <a:rPr lang="ru-RU" sz="2000" dirty="0" smtClean="0"/>
              <a:t>, чтобы не было заусениц , о которые  можно поранится.</a:t>
            </a:r>
          </a:p>
          <a:p>
            <a:pPr marL="342900" indent="-342900">
              <a:buClr>
                <a:srgbClr val="FFFF00"/>
              </a:buClr>
              <a:buAutoNum type="arabicPeriod" startAt="3"/>
            </a:pPr>
            <a:r>
              <a:rPr lang="ru-RU" sz="2000" dirty="0" smtClean="0"/>
              <a:t>При помощи копировальной бумаги перенести с трафарета изображение на выпиленные заготовки из фанеры.</a:t>
            </a:r>
          </a:p>
        </p:txBody>
      </p:sp>
      <p:pic>
        <p:nvPicPr>
          <p:cNvPr id="5" name="Рисунок 4" descr="2018-04-19-15-13-58-308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3723" y="642918"/>
            <a:ext cx="254880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2018-04-19-15-21-14-505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71760">
            <a:off x="5746333" y="3263033"/>
            <a:ext cx="2705517" cy="2905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 descr="2018-04-19-15-15-51-791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3554015"/>
            <a:ext cx="3929090" cy="2946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 descr="orig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4023912"/>
            <a:ext cx="2714644" cy="283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428604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endParaRPr lang="ru-RU" dirty="0"/>
          </a:p>
          <a:p>
            <a:pPr marL="342900" indent="-342900" algn="just">
              <a:buAutoNum type="arabicPeriod"/>
            </a:pPr>
            <a:endParaRPr lang="ru-RU" dirty="0" smtClean="0"/>
          </a:p>
          <a:p>
            <a:pPr marL="342900" indent="-342900" algn="just">
              <a:buAutoNum type="arabicPeriod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00042"/>
            <a:ext cx="378621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 startAt="5"/>
            </a:pPr>
            <a:r>
              <a:rPr lang="ru-RU" sz="2000" dirty="0" smtClean="0"/>
              <a:t>Подготавливаем гуашь для раскрашивания кота, смешиваем ее с ПВА – это необходимо для того, что бы мы в дальнейшем могли покрыть лаком нашу работу и не размазать краску.</a:t>
            </a:r>
          </a:p>
          <a:p>
            <a:pPr marL="342900" indent="-342900">
              <a:buClr>
                <a:srgbClr val="FFFF00"/>
              </a:buClr>
            </a:pPr>
            <a:r>
              <a:rPr lang="ru-RU" sz="2000" dirty="0" smtClean="0"/>
              <a:t>	Прокрашиваем все панно, не забываем про ножки, которые отдельно. При помощи губки осветляем мордочку и кончики лап, нанося белую краску аккуратными тычками. Шар в виде звезды покрываем красным.</a:t>
            </a:r>
          </a:p>
        </p:txBody>
      </p:sp>
      <p:pic>
        <p:nvPicPr>
          <p:cNvPr id="5" name="Рисунок 4" descr="wood-texture.jpg"/>
          <p:cNvPicPr>
            <a:picLocks noChangeAspect="1"/>
          </p:cNvPicPr>
          <p:nvPr/>
        </p:nvPicPr>
        <p:blipFill>
          <a:blip r:embed="rId2" cstate="print"/>
          <a:srcRect b="93056"/>
          <a:stretch>
            <a:fillRect/>
          </a:stretch>
        </p:blipFill>
        <p:spPr>
          <a:xfrm>
            <a:off x="0" y="-6"/>
            <a:ext cx="9144000" cy="357172"/>
          </a:xfrm>
          <a:prstGeom prst="rect">
            <a:avLst/>
          </a:prstGeom>
        </p:spPr>
      </p:pic>
      <p:pic>
        <p:nvPicPr>
          <p:cNvPr id="9" name="Picture 2" descr="C:\Users\user\Desktop\0819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-110604"/>
            <a:ext cx="5020581" cy="6968604"/>
          </a:xfrm>
          <a:prstGeom prst="rect">
            <a:avLst/>
          </a:prstGeom>
          <a:noFill/>
        </p:spPr>
      </p:pic>
      <p:pic>
        <p:nvPicPr>
          <p:cNvPr id="6" name="Рисунок 5" descr="2018-04-19-15-38-18-644..jpg"/>
          <p:cNvPicPr>
            <a:picLocks noChangeAspect="1"/>
          </p:cNvPicPr>
          <p:nvPr/>
        </p:nvPicPr>
        <p:blipFill>
          <a:blip r:embed="rId4" cstate="print"/>
          <a:srcRect l="6470"/>
          <a:stretch>
            <a:fillRect/>
          </a:stretch>
        </p:blipFill>
        <p:spPr>
          <a:xfrm rot="20811457">
            <a:off x="4280511" y="669295"/>
            <a:ext cx="4050323" cy="305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7" name="Рисунок 6" descr="2018-04-19-16-19-57-609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3757967"/>
            <a:ext cx="2454941" cy="2742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 descr="95878_letyaschaya-babochka-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06" y="4218716"/>
            <a:ext cx="2671340" cy="2639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0819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1619491" y="-666509"/>
            <a:ext cx="5877272" cy="9171746"/>
          </a:xfrm>
          <a:prstGeom prst="rect">
            <a:avLst/>
          </a:prstGeom>
          <a:noFill/>
        </p:spPr>
      </p:pic>
      <p:pic>
        <p:nvPicPr>
          <p:cNvPr id="5" name="Рисунок 4" descr="2018-04-19-16-34-40-815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2613195"/>
            <a:ext cx="2714644" cy="3887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 descr="2018-04-19-17-07-12-263.jpg"/>
          <p:cNvPicPr>
            <a:picLocks noChangeAspect="1"/>
          </p:cNvPicPr>
          <p:nvPr/>
        </p:nvPicPr>
        <p:blipFill>
          <a:blip r:embed="rId4" cstate="print"/>
          <a:srcRect t="11986" b="14583"/>
          <a:stretch>
            <a:fillRect/>
          </a:stretch>
        </p:blipFill>
        <p:spPr>
          <a:xfrm>
            <a:off x="4500562" y="2571744"/>
            <a:ext cx="3009781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2" y="489876"/>
            <a:ext cx="8501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 startAt="6"/>
            </a:pPr>
            <a:r>
              <a:rPr lang="ru-RU" sz="2000" dirty="0" smtClean="0"/>
              <a:t>Далее раскрашиваем второстепенные части панно: хвост, лапки, полосы, прорисовываем глазки, внутренние части ушей, носик.</a:t>
            </a:r>
          </a:p>
          <a:p>
            <a:pPr marL="342900" indent="-342900" algn="just">
              <a:buClr>
                <a:srgbClr val="FFFF00"/>
              </a:buClr>
              <a:buFont typeface="+mj-lt"/>
              <a:buAutoNum type="arabicPeriod" startAt="6"/>
            </a:pPr>
            <a:r>
              <a:rPr lang="ru-RU" sz="2000" dirty="0" smtClean="0"/>
              <a:t>Последним этапом в раскрашивании, будет обведение всего панно черным акрилом. Это придаст ем выразительность.</a:t>
            </a:r>
          </a:p>
        </p:txBody>
      </p:sp>
      <p:pic>
        <p:nvPicPr>
          <p:cNvPr id="4" name="Рисунок 3" descr="wood-texture.jpg"/>
          <p:cNvPicPr>
            <a:picLocks noChangeAspect="1"/>
          </p:cNvPicPr>
          <p:nvPr/>
        </p:nvPicPr>
        <p:blipFill>
          <a:blip r:embed="rId5" cstate="print"/>
          <a:srcRect b="93056"/>
          <a:stretch>
            <a:fillRect/>
          </a:stretch>
        </p:blipFill>
        <p:spPr>
          <a:xfrm>
            <a:off x="0" y="-6"/>
            <a:ext cx="9144000" cy="357172"/>
          </a:xfrm>
          <a:prstGeom prst="rect">
            <a:avLst/>
          </a:prstGeom>
        </p:spPr>
      </p:pic>
      <p:pic>
        <p:nvPicPr>
          <p:cNvPr id="9" name="Рисунок 8" descr="zheltaja-babochka_0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2285992"/>
            <a:ext cx="3000982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0819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1643285" y="-642715"/>
            <a:ext cx="585743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500042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 startAt="8"/>
            </a:pPr>
            <a:r>
              <a:rPr lang="ru-RU" sz="2000" dirty="0" smtClean="0"/>
              <a:t>После раскрашивания все панно необходимо покрыть лаком, таким образом оно прослужит намного дольше и ему не страшна коррозия.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 startAt="8"/>
            </a:pPr>
            <a:r>
              <a:rPr lang="ru-RU" sz="2000" dirty="0" smtClean="0"/>
              <a:t>Когда высохнет лак скрепляем детали плотной ниткой (белый «Ирис»), слегка проклеиваем узлы спер клеем для надежности.</a:t>
            </a:r>
          </a:p>
        </p:txBody>
      </p:sp>
      <p:pic>
        <p:nvPicPr>
          <p:cNvPr id="4" name="Рисунок 3" descr="wood-texture.jpg"/>
          <p:cNvPicPr>
            <a:picLocks noChangeAspect="1"/>
          </p:cNvPicPr>
          <p:nvPr/>
        </p:nvPicPr>
        <p:blipFill>
          <a:blip r:embed="rId3" cstate="print"/>
          <a:srcRect b="93056"/>
          <a:stretch>
            <a:fillRect/>
          </a:stretch>
        </p:blipFill>
        <p:spPr>
          <a:xfrm>
            <a:off x="0" y="-6"/>
            <a:ext cx="9144000" cy="357172"/>
          </a:xfrm>
          <a:prstGeom prst="rect">
            <a:avLst/>
          </a:prstGeom>
        </p:spPr>
      </p:pic>
      <p:pic>
        <p:nvPicPr>
          <p:cNvPr id="5" name="Рисунок 4" descr="2018-04-19-18-11-36-884..jpg"/>
          <p:cNvPicPr>
            <a:picLocks noChangeAspect="1"/>
          </p:cNvPicPr>
          <p:nvPr/>
        </p:nvPicPr>
        <p:blipFill>
          <a:blip r:embed="rId4" cstate="print"/>
          <a:srcRect l="4622"/>
          <a:stretch>
            <a:fillRect/>
          </a:stretch>
        </p:blipFill>
        <p:spPr>
          <a:xfrm rot="16200000">
            <a:off x="609583" y="2890823"/>
            <a:ext cx="3857653" cy="3219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 descr="2018-04-20-18-16-24-453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1560" y="2285992"/>
            <a:ext cx="2660902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orig (2)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57620" y="2357430"/>
            <a:ext cx="2753847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0819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501500">
            <a:off x="4764590" y="669807"/>
            <a:ext cx="3987285" cy="553438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428604"/>
            <a:ext cx="785818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</a:pPr>
            <a:r>
              <a:rPr lang="ru-RU" sz="2000" dirty="0" smtClean="0"/>
              <a:t>Вот наша работа и готова! </a:t>
            </a:r>
          </a:p>
          <a:p>
            <a:pPr marL="342900" indent="-342900">
              <a:buClr>
                <a:srgbClr val="FFFF00"/>
              </a:buClr>
            </a:pPr>
            <a:r>
              <a:rPr lang="ru-RU" sz="2000" dirty="0" smtClean="0"/>
              <a:t>Таким образом из самых просты и привычных материалов можно изготовить весьма необычный подарок.</a:t>
            </a:r>
          </a:p>
          <a:p>
            <a:pPr marL="342900" indent="-342900">
              <a:buClr>
                <a:srgbClr val="FFFF00"/>
              </a:buClr>
            </a:pPr>
            <a:endParaRPr lang="ru-RU" sz="800" dirty="0" smtClean="0"/>
          </a:p>
          <a:p>
            <a:pPr marL="342900" indent="-342900" algn="just">
              <a:buClr>
                <a:srgbClr val="FFFF00"/>
              </a:buClr>
            </a:pPr>
            <a:r>
              <a:rPr lang="ru-RU" b="1" i="1" dirty="0" smtClean="0">
                <a:solidFill>
                  <a:srgbClr val="FFFF00"/>
                </a:solidFill>
              </a:rPr>
              <a:t>Данная поделка была выполнена с учащимися объединения «Начальное техническое моделирование» на 23 февраля папам и дедушкам. В работе дети использовали ручной лобзик.</a:t>
            </a:r>
          </a:p>
          <a:p>
            <a:pPr marL="342900" indent="-342900">
              <a:buClr>
                <a:srgbClr val="FFFF00"/>
              </a:buClr>
            </a:pPr>
            <a:endParaRPr lang="ru-RU" dirty="0" smtClean="0"/>
          </a:p>
        </p:txBody>
      </p:sp>
      <p:pic>
        <p:nvPicPr>
          <p:cNvPr id="4" name="Рисунок 3" descr="wood-texture.jpg"/>
          <p:cNvPicPr>
            <a:picLocks noChangeAspect="1"/>
          </p:cNvPicPr>
          <p:nvPr/>
        </p:nvPicPr>
        <p:blipFill>
          <a:blip r:embed="rId3" cstate="print"/>
          <a:srcRect b="93056"/>
          <a:stretch>
            <a:fillRect/>
          </a:stretch>
        </p:blipFill>
        <p:spPr>
          <a:xfrm>
            <a:off x="0" y="-6"/>
            <a:ext cx="9144000" cy="357172"/>
          </a:xfrm>
          <a:prstGeom prst="rect">
            <a:avLst/>
          </a:prstGeom>
        </p:spPr>
      </p:pic>
      <p:pic>
        <p:nvPicPr>
          <p:cNvPr id="5" name="Рисунок 4" descr="2018-02-22-11-49-02-058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912642"/>
            <a:ext cx="2862885" cy="351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 descr="2018-02-22-15-39-00-406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2928935"/>
            <a:ext cx="3520709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2018-03-02-17-27-15-163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997282">
            <a:off x="6840980" y="4364304"/>
            <a:ext cx="1784229" cy="163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00430" y="5643578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имеет</a:t>
            </a:r>
          </a:p>
          <a:p>
            <a:pPr marL="342900" indent="-342900">
              <a:buClr>
                <a:srgbClr val="FFFF00"/>
              </a:buClr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безграничные</a:t>
            </a:r>
          </a:p>
          <a:p>
            <a:pPr marL="342900" indent="-342900">
              <a:buClr>
                <a:srgbClr val="FFFF00"/>
              </a:buClr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561315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131087">
            <a:off x="-169969" y="5401435"/>
            <a:ext cx="1432101" cy="1214422"/>
          </a:xfrm>
          <a:prstGeom prst="rect">
            <a:avLst/>
          </a:prstGeom>
        </p:spPr>
      </p:pic>
      <p:pic>
        <p:nvPicPr>
          <p:cNvPr id="17" name="Рисунок 16" descr="animacija-babochka_03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-428652"/>
            <a:ext cx="2079277" cy="20002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00958" y="3357562"/>
            <a:ext cx="138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2018г.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787</TotalTime>
  <Words>377</Words>
  <Application>Microsoft Office PowerPoint</Application>
  <PresentationFormat>Экран (4:3)</PresentationFormat>
  <Paragraphs>43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Яркая</vt:lpstr>
      <vt:lpstr>Панно «КОТ» </vt:lpstr>
      <vt:lpstr>Материал для работы:</vt:lpstr>
      <vt:lpstr>Ход работы:</vt:lpstr>
      <vt:lpstr>Слайд 4</vt:lpstr>
      <vt:lpstr>Слайд 5</vt:lpstr>
      <vt:lpstr>Слайд 6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Панно «КОТ»</dc:title>
  <dc:creator>user</dc:creator>
  <cp:lastModifiedBy>Microsoft Office</cp:lastModifiedBy>
  <cp:revision>84</cp:revision>
  <dcterms:created xsi:type="dcterms:W3CDTF">2018-04-20T20:10:41Z</dcterms:created>
  <dcterms:modified xsi:type="dcterms:W3CDTF">2018-05-14T13:21:39Z</dcterms:modified>
</cp:coreProperties>
</file>