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BD71-8245-4ECE-BDED-301ABEC676BE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26B98B-20EE-4173-B53B-01066AD798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BD71-8245-4ECE-BDED-301ABEC676BE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B98B-20EE-4173-B53B-01066AD79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BD71-8245-4ECE-BDED-301ABEC676BE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B98B-20EE-4173-B53B-01066AD79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B3BD71-8245-4ECE-BDED-301ABEC676BE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626B98B-20EE-4173-B53B-01066AD798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BD71-8245-4ECE-BDED-301ABEC676BE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B98B-20EE-4173-B53B-01066AD798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BD71-8245-4ECE-BDED-301ABEC676BE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B98B-20EE-4173-B53B-01066AD798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B98B-20EE-4173-B53B-01066AD798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BD71-8245-4ECE-BDED-301ABEC676BE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BD71-8245-4ECE-BDED-301ABEC676BE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B98B-20EE-4173-B53B-01066AD798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BD71-8245-4ECE-BDED-301ABEC676BE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B98B-20EE-4173-B53B-01066AD79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B3BD71-8245-4ECE-BDED-301ABEC676BE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26B98B-20EE-4173-B53B-01066AD798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BD71-8245-4ECE-BDED-301ABEC676BE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26B98B-20EE-4173-B53B-01066AD798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B3BD71-8245-4ECE-BDED-301ABEC676BE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626B98B-20EE-4173-B53B-01066AD798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43108" y="285728"/>
            <a:ext cx="6734164" cy="221457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7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«БАРБОСКИН»</a:t>
            </a:r>
            <a:r>
              <a:rPr kumimoji="0" lang="ru-RU" sz="60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0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0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1428736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cap="all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ru-RU" sz="3000" b="1" cap="all" dirty="0" smtClean="0">
                <a:latin typeface="Calibri" pitchFamily="34" charset="0"/>
                <a:cs typeface="Calibri" pitchFamily="34" charset="0"/>
              </a:rPr>
              <a:t>смешанной  технике </a:t>
            </a: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32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(сухое валяние шерсти + мягкая игрушка)</a:t>
            </a:r>
            <a:endParaRPr lang="ru-RU" sz="2200" dirty="0"/>
          </a:p>
        </p:txBody>
      </p:sp>
      <p:pic>
        <p:nvPicPr>
          <p:cNvPr id="10" name="Рисунок 9" descr="Spring-Download-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357222" y="3096580"/>
            <a:ext cx="9572628" cy="3832881"/>
          </a:xfrm>
          <a:prstGeom prst="rect">
            <a:avLst/>
          </a:prstGeom>
        </p:spPr>
      </p:pic>
      <p:pic>
        <p:nvPicPr>
          <p:cNvPr id="8" name="Рисунок 7" descr="2018-04-22-11-20-20-38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16947"/>
            <a:ext cx="4096935" cy="6974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786050" y="2500306"/>
            <a:ext cx="5734032" cy="150019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Середа Екатерина Геннадиевна</a:t>
            </a:r>
          </a:p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педагог дополнительного образования</a:t>
            </a:r>
          </a:p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МБУ ДО «Центр детского творчества»</a:t>
            </a:r>
          </a:p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г.Новороссийск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285728"/>
            <a:ext cx="54292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cap="all" dirty="0" smtClean="0">
                <a:latin typeface="Calibri" pitchFamily="34" charset="0"/>
                <a:cs typeface="Calibri" pitchFamily="34" charset="0"/>
              </a:rPr>
              <a:t>Изготовление </a:t>
            </a:r>
            <a:r>
              <a:rPr lang="ru-RU" sz="3000" b="1" cap="all" dirty="0" smtClean="0">
                <a:latin typeface="Calibri" pitchFamily="34" charset="0"/>
                <a:cs typeface="Calibri" pitchFamily="34" charset="0"/>
              </a:rPr>
              <a:t>игрушки</a:t>
            </a:r>
            <a:endParaRPr lang="ru-RU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000108"/>
            <a:ext cx="6829444" cy="5643602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FF00"/>
              </a:buClr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Шерсть для валяния</a:t>
            </a:r>
          </a:p>
          <a:p>
            <a:pPr>
              <a:buClr>
                <a:srgbClr val="FFFF00"/>
              </a:buClr>
              <a:buNone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	(св. бежевый, тем. бежевый, коричневы, белый, зеленый);</a:t>
            </a:r>
          </a:p>
          <a:p>
            <a:pPr>
              <a:buClr>
                <a:srgbClr val="FFFF00"/>
              </a:buClr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Губка или мат для сухого валяния шерсти;</a:t>
            </a:r>
          </a:p>
          <a:p>
            <a:pPr>
              <a:buClr>
                <a:srgbClr val="FFFF00"/>
              </a:buClr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Иглы для валяния №38 и №32;</a:t>
            </a:r>
          </a:p>
          <a:p>
            <a:pPr>
              <a:buClr>
                <a:srgbClr val="FFFF00"/>
              </a:buClr>
            </a:pP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Флис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бежевый;</a:t>
            </a:r>
          </a:p>
          <a:p>
            <a:pPr>
              <a:buClr>
                <a:srgbClr val="FFFF00"/>
              </a:buClr>
            </a:pP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Холлофайбер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 (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наполнитель для мягких игрушек);</a:t>
            </a:r>
          </a:p>
          <a:p>
            <a:pPr>
              <a:buClr>
                <a:srgbClr val="FFFF00"/>
              </a:buClr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Ножницы;</a:t>
            </a:r>
          </a:p>
          <a:p>
            <a:pPr>
              <a:buClr>
                <a:srgbClr val="FFFF00"/>
              </a:buClr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Карандаш и ручка;</a:t>
            </a:r>
          </a:p>
          <a:p>
            <a:pPr>
              <a:buClr>
                <a:srgbClr val="FFFF00"/>
              </a:buClr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Картон для выкройки;</a:t>
            </a:r>
          </a:p>
          <a:p>
            <a:pPr>
              <a:buClr>
                <a:srgbClr val="FFFF00"/>
              </a:buClr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Черные бусины – 2шт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. (23мм.);</a:t>
            </a:r>
            <a:endParaRPr lang="ru-RU" b="1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FFF00"/>
              </a:buClr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Нитки швейные;</a:t>
            </a:r>
          </a:p>
          <a:p>
            <a:pPr>
              <a:buClr>
                <a:srgbClr val="FFFF00"/>
              </a:buClr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Игла швейная;</a:t>
            </a:r>
          </a:p>
          <a:p>
            <a:pPr>
              <a:buClr>
                <a:srgbClr val="FFFF00"/>
              </a:buClr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Лента зеленая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ширино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1см.  - 25см.;</a:t>
            </a:r>
          </a:p>
          <a:p>
            <a:pPr>
              <a:buClr>
                <a:srgbClr val="FFFF00"/>
              </a:buClr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Декоративный амулет «Лапка»;</a:t>
            </a:r>
          </a:p>
          <a:p>
            <a:pPr>
              <a:buClr>
                <a:srgbClr val="FFFF00"/>
              </a:buClr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Пастель.</a:t>
            </a:r>
          </a:p>
          <a:p>
            <a:pPr>
              <a:buClr>
                <a:srgbClr val="FFFF00"/>
              </a:buClr>
            </a:pP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8638" y="-24"/>
            <a:ext cx="6972320" cy="942996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Материалы для работы: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893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010419" y="142852"/>
            <a:ext cx="2919297" cy="67151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8-04-10-14-19-06-234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7828" y="3857652"/>
            <a:ext cx="3178618" cy="228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928670"/>
            <a:ext cx="8215370" cy="2643206"/>
          </a:xfrm>
        </p:spPr>
        <p:txBody>
          <a:bodyPr>
            <a:normAutofit lnSpcReduction="10000"/>
          </a:bodyPr>
          <a:lstStyle/>
          <a:p>
            <a:pPr marL="360000" indent="-360000">
              <a:spcBef>
                <a:spcPts val="100"/>
              </a:spcBef>
              <a:buClr>
                <a:srgbClr val="FFFF00"/>
              </a:buClr>
              <a:buFont typeface="+mj-lt"/>
              <a:buAutoNum type="arabicPeriod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Зарисовать эскиз (она же выкройка) на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картоне – это поможет нам определится с размерами других частей игрушки при изготовлении их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шерсти.</a:t>
            </a:r>
          </a:p>
          <a:p>
            <a:pPr marL="360000" indent="-360000">
              <a:spcBef>
                <a:spcPts val="100"/>
              </a:spcBef>
              <a:buClr>
                <a:srgbClr val="FFFF00"/>
              </a:buClr>
              <a:buFont typeface="+mj-lt"/>
              <a:buAutoNum type="arabicPeriod"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marL="360000" indent="-360000">
              <a:spcBef>
                <a:spcPts val="100"/>
              </a:spcBef>
              <a:buClr>
                <a:srgbClr val="FFFF00"/>
              </a:buClr>
              <a:buFont typeface="+mj-lt"/>
              <a:buAutoNum type="arabicPeriod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Изготавливаем мордочку «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Барбоскина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» из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шерсти, методом сухого валяния.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На губке выкладываем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плотный слой шерсти (предварительно сбиваем шерсть, так как она у нас в виде ленты), начинаем сваливать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шерсть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иглой №32.</a:t>
            </a:r>
          </a:p>
          <a:p>
            <a:pPr marL="360000" indent="-360000">
              <a:spcBef>
                <a:spcPts val="100"/>
              </a:spcBef>
              <a:buClr>
                <a:srgbClr val="FFFF00"/>
              </a:buClr>
              <a:buFont typeface="+mj-lt"/>
              <a:buAutoNum type="arabicPeriod"/>
            </a:pPr>
            <a:endParaRPr lang="ru-RU" sz="900" b="1" dirty="0" smtClean="0">
              <a:latin typeface="Arial" pitchFamily="34" charset="0"/>
              <a:cs typeface="Arial" pitchFamily="34" charset="0"/>
            </a:endParaRPr>
          </a:p>
          <a:p>
            <a:pPr marL="360000" lvl="0" indent="-360000">
              <a:spcBef>
                <a:spcPts val="100"/>
              </a:spcBef>
              <a:buClr>
                <a:srgbClr val="FFFF00"/>
              </a:buClr>
              <a:buNone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Совет: </a:t>
            </a:r>
            <a:r>
              <a:rPr lang="ru-RU" sz="1700" i="1" dirty="0" smtClean="0">
                <a:latin typeface="Arial" pitchFamily="34" charset="0"/>
                <a:cs typeface="Arial" pitchFamily="34" charset="0"/>
              </a:rPr>
              <a:t>Уваливая плоскую деталь на губке необходимо периодически переворачивать деталь</a:t>
            </a:r>
            <a:r>
              <a:rPr lang="ru-RU" sz="17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i="1" dirty="0" smtClean="0">
                <a:latin typeface="Arial" pitchFamily="34" charset="0"/>
                <a:cs typeface="Arial" pitchFamily="34" charset="0"/>
              </a:rPr>
              <a:t>в ином случае деталь привалятся к губке.</a:t>
            </a:r>
          </a:p>
          <a:p>
            <a:pPr marL="360000" indent="-360000">
              <a:spcBef>
                <a:spcPts val="100"/>
              </a:spcBef>
              <a:buClr>
                <a:srgbClr val="FFFF00"/>
              </a:buClr>
              <a:buFont typeface="+mj-lt"/>
              <a:buAutoNum type="arabicPeriod"/>
            </a:pP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742952" y="-14326"/>
            <a:ext cx="6972320" cy="9429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ХОД  РАБОТЫ: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2018-04-21-18-04-46-737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97114" y="4117672"/>
            <a:ext cx="2714644" cy="1765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018-04-10-14-20-38-611..jpg"/>
          <p:cNvPicPr>
            <a:picLocks noChangeAspect="1"/>
          </p:cNvPicPr>
          <p:nvPr/>
        </p:nvPicPr>
        <p:blipFill>
          <a:blip r:embed="rId4" cstate="print"/>
          <a:srcRect l="31111" r="8888"/>
          <a:stretch>
            <a:fillRect/>
          </a:stretch>
        </p:blipFill>
        <p:spPr>
          <a:xfrm>
            <a:off x="6070028" y="3591605"/>
            <a:ext cx="2431062" cy="2766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"/>
          <p:cNvSpPr txBox="1">
            <a:spLocks/>
          </p:cNvSpPr>
          <p:nvPr/>
        </p:nvSpPr>
        <p:spPr>
          <a:xfrm>
            <a:off x="357158" y="428604"/>
            <a:ext cx="5214974" cy="607223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0000" marR="0" lvl="0" indent="-36000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00"/>
              </a:buClr>
              <a:buSzPct val="85000"/>
              <a:buFont typeface="+mj-lt"/>
              <a:buAutoNum type="arabicPeriod" startAt="3"/>
              <a:tabLst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ордочка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должна получится круглой и плоской. Что бы соблюдать технику безопасности и достичь желаемого результата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изготовим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небольшое приспособление. Берем картон (желательно поплотней что бы игла с трудом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прокалывала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его) 12х12см. сгибаем на пополам, зажимаем плоскую заготовку между картоном и обрабатываем края иглой, закругляя их. Толщина заготовки должна составлять не менее 3 мм., если толщины недостаточно -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добавляем шерсть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достигая желаемого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результата.</a:t>
            </a:r>
          </a:p>
          <a:p>
            <a:pPr marL="360000" marR="0" lvl="0" indent="-36000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00"/>
              </a:buClr>
              <a:buSzPct val="85000"/>
              <a:tabLst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Так же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изготавливаем 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животик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для нашего 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Барбоскинаа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 с одним исключением, форма у него овальная.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  <a:p>
            <a:pPr marL="360000" marR="0" lvl="0" indent="-36000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00"/>
              </a:buClr>
              <a:buSzPct val="85000"/>
              <a:tabLst/>
              <a:defRPr/>
            </a:pP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60000" indent="-360000">
              <a:spcBef>
                <a:spcPts val="100"/>
              </a:spcBef>
              <a:buClr>
                <a:srgbClr val="FFFF00"/>
              </a:buClr>
              <a:buSzPct val="85000"/>
            </a:pPr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Совет: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Плотность формы должна быть  достаточно сильной (но не максимальной) в ином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случае,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все детали которые будут приваливаться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в дальнейшем провалятся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0000" marR="0" lvl="0" indent="-36000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00"/>
              </a:buClr>
              <a:buSzPct val="85000"/>
              <a:tabLst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2018-04-10-14-24-51-976..jpg"/>
          <p:cNvPicPr>
            <a:picLocks noChangeAspect="1"/>
          </p:cNvPicPr>
          <p:nvPr/>
        </p:nvPicPr>
        <p:blipFill>
          <a:blip r:embed="rId2" cstate="print"/>
          <a:srcRect t="1923" b="6328"/>
          <a:stretch>
            <a:fillRect/>
          </a:stretch>
        </p:blipFill>
        <p:spPr>
          <a:xfrm>
            <a:off x="5806625" y="500042"/>
            <a:ext cx="2837341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018-04-10-15-14-27-602..jpg"/>
          <p:cNvPicPr>
            <a:picLocks noChangeAspect="1"/>
          </p:cNvPicPr>
          <p:nvPr/>
        </p:nvPicPr>
        <p:blipFill>
          <a:blip r:embed="rId3" cstate="print"/>
          <a:srcRect r="4184"/>
          <a:stretch>
            <a:fillRect/>
          </a:stretch>
        </p:blipFill>
        <p:spPr>
          <a:xfrm>
            <a:off x="5804265" y="2714620"/>
            <a:ext cx="2839702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20180410_155248..jpg"/>
          <p:cNvPicPr>
            <a:picLocks noChangeAspect="1"/>
          </p:cNvPicPr>
          <p:nvPr/>
        </p:nvPicPr>
        <p:blipFill>
          <a:blip r:embed="rId4" cstate="print"/>
          <a:srcRect l="2556" t="4286" b="9999"/>
          <a:stretch>
            <a:fillRect/>
          </a:stretch>
        </p:blipFill>
        <p:spPr>
          <a:xfrm>
            <a:off x="5786446" y="4670853"/>
            <a:ext cx="2844000" cy="1615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"/>
          <p:cNvSpPr>
            <a:spLocks noGrp="1"/>
          </p:cNvSpPr>
          <p:nvPr>
            <p:ph idx="1"/>
          </p:nvPr>
        </p:nvSpPr>
        <p:spPr>
          <a:xfrm>
            <a:off x="285720" y="357166"/>
            <a:ext cx="8358246" cy="1928826"/>
          </a:xfrm>
        </p:spPr>
        <p:txBody>
          <a:bodyPr>
            <a:normAutofit/>
          </a:bodyPr>
          <a:lstStyle/>
          <a:p>
            <a:pPr marL="360000" indent="-360000" algn="just">
              <a:spcBef>
                <a:spcPts val="100"/>
              </a:spcBef>
              <a:buClr>
                <a:srgbClr val="FFFF00"/>
              </a:buClr>
              <a:buFont typeface="+mj-lt"/>
              <a:buAutoNum type="arabicPeriod" startAt="4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Заготовив форму,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приступить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приваливанию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контуров носика и щечек.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Б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ерем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темно бежевую шерсть, взбиваем и постепенно приваливаем. Количество шерсти угадать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сложно,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поэтому эта работа поэтапная. Где детали выпуклые шерсть добавляем обильно, где плоские наносим тонким слоем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 После завершения работы с шерстью, пришиваем зрачки – черные бусины.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2018-04-11-23-18-25-500..jpg"/>
          <p:cNvPicPr>
            <a:picLocks noChangeAspect="1"/>
          </p:cNvPicPr>
          <p:nvPr/>
        </p:nvPicPr>
        <p:blipFill>
          <a:blip r:embed="rId2" cstate="print"/>
          <a:srcRect r="7628"/>
          <a:stretch>
            <a:fillRect/>
          </a:stretch>
        </p:blipFill>
        <p:spPr>
          <a:xfrm rot="16200000">
            <a:off x="5874044" y="2162297"/>
            <a:ext cx="2500329" cy="2890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2018-04-11-20-21-35-547..jpg"/>
          <p:cNvPicPr>
            <a:picLocks noChangeAspect="1"/>
          </p:cNvPicPr>
          <p:nvPr/>
        </p:nvPicPr>
        <p:blipFill>
          <a:blip r:embed="rId3" cstate="print"/>
          <a:srcRect b="19512"/>
          <a:stretch>
            <a:fillRect/>
          </a:stretch>
        </p:blipFill>
        <p:spPr>
          <a:xfrm>
            <a:off x="500034" y="2285992"/>
            <a:ext cx="2206936" cy="2357454"/>
          </a:xfrm>
          <a:prstGeom prst="rect">
            <a:avLst/>
          </a:prstGeom>
        </p:spPr>
      </p:pic>
      <p:pic>
        <p:nvPicPr>
          <p:cNvPr id="7" name="Рисунок 6" descr="2018-04-11-22-05-02-195.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r="8085"/>
          <a:stretch>
            <a:fillRect/>
          </a:stretch>
        </p:blipFill>
        <p:spPr>
          <a:xfrm>
            <a:off x="2857488" y="2285992"/>
            <a:ext cx="2571768" cy="2357454"/>
          </a:xfrm>
          <a:prstGeom prst="rect">
            <a:avLst/>
          </a:prstGeom>
        </p:spPr>
      </p:pic>
      <p:pic>
        <p:nvPicPr>
          <p:cNvPr id="6" name="Рисунок 5" descr="2018-04-11-20-53-17-995..jpg"/>
          <p:cNvPicPr>
            <a:picLocks noChangeAspect="1"/>
          </p:cNvPicPr>
          <p:nvPr/>
        </p:nvPicPr>
        <p:blipFill>
          <a:blip r:embed="rId5" cstate="print"/>
          <a:srcRect l="15767" t="25905" r="16723" b="15107"/>
          <a:stretch>
            <a:fillRect/>
          </a:stretch>
        </p:blipFill>
        <p:spPr>
          <a:xfrm>
            <a:off x="1180506" y="4429132"/>
            <a:ext cx="2319924" cy="192882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14744" y="5000636"/>
            <a:ext cx="492919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Совет: </a:t>
            </a:r>
            <a:r>
              <a:rPr lang="ru-RU" sz="1700" i="1" dirty="0" smtClean="0">
                <a:latin typeface="Arial" pitchFamily="34" charset="0"/>
                <a:cs typeface="Arial" pitchFamily="34" charset="0"/>
              </a:rPr>
              <a:t>Вся работа выполняется на губке. Техника безопасности очень важна, так как уколы иглой для сухого валяния очень болезненны, а так же можно занести инфекцию через рану.</a:t>
            </a:r>
            <a:endParaRPr lang="ru-RU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8-04-12-11-49-08-295..jpg"/>
          <p:cNvPicPr>
            <a:picLocks noChangeAspect="1"/>
          </p:cNvPicPr>
          <p:nvPr/>
        </p:nvPicPr>
        <p:blipFill>
          <a:blip r:embed="rId2" cstate="print"/>
          <a:srcRect l="4018" r="5580"/>
          <a:stretch>
            <a:fillRect/>
          </a:stretch>
        </p:blipFill>
        <p:spPr>
          <a:xfrm>
            <a:off x="642908" y="4143380"/>
            <a:ext cx="3673987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18-04-12-15-18-32-623..jpg"/>
          <p:cNvPicPr>
            <a:picLocks noChangeAspect="1"/>
          </p:cNvPicPr>
          <p:nvPr/>
        </p:nvPicPr>
        <p:blipFill>
          <a:blip r:embed="rId3" cstate="print"/>
          <a:srcRect r="15728" b="3736"/>
          <a:stretch>
            <a:fillRect/>
          </a:stretch>
        </p:blipFill>
        <p:spPr>
          <a:xfrm>
            <a:off x="4695393" y="4143380"/>
            <a:ext cx="1662557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1"/>
          <p:cNvSpPr>
            <a:spLocks noGrp="1"/>
          </p:cNvSpPr>
          <p:nvPr>
            <p:ph idx="1"/>
          </p:nvPr>
        </p:nvSpPr>
        <p:spPr>
          <a:xfrm>
            <a:off x="285720" y="285728"/>
            <a:ext cx="8358246" cy="4214818"/>
          </a:xfrm>
        </p:spPr>
        <p:txBody>
          <a:bodyPr>
            <a:normAutofit/>
          </a:bodyPr>
          <a:lstStyle/>
          <a:p>
            <a:pPr marL="360000" indent="-360000" algn="just">
              <a:spcBef>
                <a:spcPts val="100"/>
              </a:spcBef>
              <a:buClr>
                <a:srgbClr val="FFFF00"/>
              </a:buClr>
              <a:buFont typeface="+mj-lt"/>
              <a:buAutoNum type="arabicPeriod" startAt="5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Работы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 шерстью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завершена. Приступаем к 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зготовлению туловища из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флиса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Переносим ручкой на выворотную сторону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флиса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изображение туловища и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хвоста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+ добавляем припуск для строчки 5мм., все детали парные.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Вырезаем их.</a:t>
            </a:r>
          </a:p>
          <a:p>
            <a:pPr marL="360000" indent="-360000" algn="just">
              <a:spcBef>
                <a:spcPts val="100"/>
              </a:spcBef>
              <a:buClr>
                <a:srgbClr val="FFFF00"/>
              </a:buCl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Шить будем швом «назад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иголкой», такой шов крепок и не разойдется при наполнении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игрушки. Прошиваем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каждую парную деталь вместе. У основания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хвоста оставляем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отверстие 2см., туловище прошиваем от основания одного уха до основания второго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уха,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оставляя отверстие между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ними. Отверстия необходимы для того чтобы вывернуть игрушку и наполнить ее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холлофайбером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360000" indent="-360000" algn="just">
              <a:spcBef>
                <a:spcPts val="100"/>
              </a:spcBef>
              <a:buClr>
                <a:srgbClr val="FFFF00"/>
              </a:buClr>
              <a:buNone/>
            </a:pPr>
            <a:endParaRPr lang="ru-RU" sz="800" b="1" dirty="0" smtClean="0">
              <a:latin typeface="Calibri" pitchFamily="34" charset="0"/>
              <a:cs typeface="Calibri" pitchFamily="34" charset="0"/>
            </a:endParaRPr>
          </a:p>
          <a:p>
            <a:pPr marL="360000" indent="-360000">
              <a:spcBef>
                <a:spcPts val="100"/>
              </a:spcBef>
              <a:buClr>
                <a:srgbClr val="FFFF00"/>
              </a:buClr>
              <a:buNone/>
            </a:pPr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Совет:</a:t>
            </a:r>
            <a:r>
              <a:rPr lang="ru-RU" sz="17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i="1" dirty="0" smtClean="0">
                <a:latin typeface="Arial" pitchFamily="34" charset="0"/>
                <a:cs typeface="Arial" pitchFamily="34" charset="0"/>
              </a:rPr>
              <a:t>Шьем наизнанку. Когда </a:t>
            </a:r>
            <a:r>
              <a:rPr lang="ru-RU" sz="1700" i="1" dirty="0" smtClean="0">
                <a:latin typeface="Arial" pitchFamily="34" charset="0"/>
                <a:cs typeface="Arial" pitchFamily="34" charset="0"/>
              </a:rPr>
              <a:t>шьем </a:t>
            </a:r>
            <a:r>
              <a:rPr lang="ru-RU" sz="1700" i="1" dirty="0" smtClean="0">
                <a:latin typeface="Arial" pitchFamily="34" charset="0"/>
                <a:cs typeface="Arial" pitchFamily="34" charset="0"/>
              </a:rPr>
              <a:t>отступы делаем мелкими (максимум </a:t>
            </a:r>
            <a:r>
              <a:rPr lang="ru-RU" sz="1700" i="1" dirty="0" smtClean="0">
                <a:latin typeface="Arial" pitchFamily="34" charset="0"/>
                <a:cs typeface="Arial" pitchFamily="34" charset="0"/>
              </a:rPr>
              <a:t>2мм</a:t>
            </a:r>
            <a:r>
              <a:rPr lang="ru-RU" sz="1700" i="1" dirty="0" smtClean="0">
                <a:latin typeface="Arial" pitchFamily="34" charset="0"/>
                <a:cs typeface="Arial" pitchFamily="34" charset="0"/>
              </a:rPr>
              <a:t>.), </a:t>
            </a:r>
            <a:r>
              <a:rPr lang="ru-RU" sz="1700" i="1" dirty="0" smtClean="0">
                <a:latin typeface="Arial" pitchFamily="34" charset="0"/>
                <a:cs typeface="Arial" pitchFamily="34" charset="0"/>
              </a:rPr>
              <a:t>в ином случае шов </a:t>
            </a:r>
            <a:r>
              <a:rPr lang="ru-RU" sz="1700" i="1" dirty="0" smtClean="0">
                <a:latin typeface="Arial" pitchFamily="34" charset="0"/>
                <a:cs typeface="Arial" pitchFamily="34" charset="0"/>
              </a:rPr>
              <a:t>разойдется при наполнении игрушки..</a:t>
            </a:r>
            <a:endParaRPr lang="ru-RU" sz="1700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2018-04-12-16-20-21-453..jpg"/>
          <p:cNvPicPr>
            <a:picLocks noChangeAspect="1"/>
          </p:cNvPicPr>
          <p:nvPr/>
        </p:nvPicPr>
        <p:blipFill>
          <a:blip r:embed="rId4" cstate="print"/>
          <a:srcRect r="13441"/>
          <a:stretch>
            <a:fillRect/>
          </a:stretch>
        </p:blipFill>
        <p:spPr>
          <a:xfrm>
            <a:off x="6715140" y="4143380"/>
            <a:ext cx="1790828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"/>
          <p:cNvSpPr>
            <a:spLocks noGrp="1"/>
          </p:cNvSpPr>
          <p:nvPr>
            <p:ph idx="1"/>
          </p:nvPr>
        </p:nvSpPr>
        <p:spPr>
          <a:xfrm>
            <a:off x="285720" y="285728"/>
            <a:ext cx="8358246" cy="2786082"/>
          </a:xfrm>
        </p:spPr>
        <p:txBody>
          <a:bodyPr>
            <a:normAutofit lnSpcReduction="10000"/>
          </a:bodyPr>
          <a:lstStyle/>
          <a:p>
            <a:pPr marL="360000" indent="-360000" algn="just">
              <a:spcBef>
                <a:spcPts val="100"/>
              </a:spcBef>
              <a:buClr>
                <a:srgbClr val="FFFF00"/>
              </a:buClr>
              <a:buFont typeface="+mj-lt"/>
              <a:buAutoNum type="arabicPeriod" startAt="6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Выворачиваем туловище и хвост. Заполняем хвост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холлофайбером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отверстие зашиваем «внутренним» швом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0000" indent="-360000" algn="just">
              <a:spcBef>
                <a:spcPts val="100"/>
              </a:spcBef>
              <a:buClr>
                <a:srgbClr val="FFFF00"/>
              </a:buCl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Туловище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заполняется сложней, начинаем с нижних лап, проталкиваем наполнитель ножницами (или карандашом) так, что бы они стали плотными, затем заполняем само туловище. Далее заполняем голову и уши, отверстие прошиваем «внутренним» швом.</a:t>
            </a:r>
          </a:p>
          <a:p>
            <a:pPr marL="360000" indent="-360000" algn="just">
              <a:spcBef>
                <a:spcPts val="100"/>
              </a:spcBef>
              <a:buClr>
                <a:srgbClr val="FFFF00"/>
              </a:buClr>
              <a:buNone/>
            </a:pP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marL="360000" indent="-360000" algn="just">
              <a:spcBef>
                <a:spcPts val="100"/>
              </a:spcBef>
              <a:buClr>
                <a:srgbClr val="FFFF00"/>
              </a:buClr>
              <a:buNone/>
            </a:pPr>
            <a:r>
              <a:rPr lang="ru-RU" sz="1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Совет: </a:t>
            </a:r>
            <a:r>
              <a:rPr lang="ru-RU" sz="1700" i="1" dirty="0" smtClean="0">
                <a:latin typeface="Arial" pitchFamily="34" charset="0"/>
                <a:cs typeface="Arial" pitchFamily="34" charset="0"/>
              </a:rPr>
              <a:t>Игрушку стоит наполнять туго, наполнитель может просесть и игрушка будет выглядеть пустой, так же нам будет неудобно </a:t>
            </a:r>
            <a:r>
              <a:rPr lang="ru-RU" sz="1700" i="1" dirty="0" smtClean="0">
                <a:latin typeface="Arial" pitchFamily="34" charset="0"/>
                <a:cs typeface="Arial" pitchFamily="34" charset="0"/>
              </a:rPr>
              <a:t>пришивать </a:t>
            </a:r>
            <a:r>
              <a:rPr lang="ru-RU" sz="1700" i="1" dirty="0" smtClean="0">
                <a:latin typeface="Arial" pitchFamily="34" charset="0"/>
                <a:cs typeface="Arial" pitchFamily="34" charset="0"/>
              </a:rPr>
              <a:t>мордочку и </a:t>
            </a:r>
            <a:r>
              <a:rPr lang="ru-RU" sz="1700" i="1" dirty="0" smtClean="0">
                <a:latin typeface="Arial" pitchFamily="34" charset="0"/>
                <a:cs typeface="Arial" pitchFamily="34" charset="0"/>
              </a:rPr>
              <a:t>животик.</a:t>
            </a:r>
            <a:endParaRPr lang="ru-RU" sz="17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2018-04-12-17-08-38-368..jpg"/>
          <p:cNvPicPr>
            <a:picLocks noChangeAspect="1"/>
          </p:cNvPicPr>
          <p:nvPr/>
        </p:nvPicPr>
        <p:blipFill>
          <a:blip r:embed="rId2" cstate="print"/>
          <a:srcRect l="2790" r="-458"/>
          <a:stretch>
            <a:fillRect/>
          </a:stretch>
        </p:blipFill>
        <p:spPr>
          <a:xfrm>
            <a:off x="571472" y="3143248"/>
            <a:ext cx="5000660" cy="323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18-04-12-23-55-30-927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3143248"/>
            <a:ext cx="2207958" cy="3243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93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-1357346"/>
            <a:ext cx="4252224" cy="9781230"/>
          </a:xfrm>
          <a:prstGeom prst="rect">
            <a:avLst/>
          </a:prstGeom>
        </p:spPr>
      </p:pic>
      <p:pic>
        <p:nvPicPr>
          <p:cNvPr id="4" name="Рисунок 3" descr="2018-04-13-00-03-22-752..jpg"/>
          <p:cNvPicPr>
            <a:picLocks noChangeAspect="1"/>
          </p:cNvPicPr>
          <p:nvPr/>
        </p:nvPicPr>
        <p:blipFill>
          <a:blip r:embed="rId3" cstate="print"/>
          <a:srcRect l="14286"/>
          <a:stretch>
            <a:fillRect/>
          </a:stretch>
        </p:blipFill>
        <p:spPr>
          <a:xfrm>
            <a:off x="6643715" y="357166"/>
            <a:ext cx="2143127" cy="4445008"/>
          </a:xfrm>
          <a:prstGeom prst="rect">
            <a:avLst/>
          </a:prstGeom>
        </p:spPr>
      </p:pic>
      <p:pic>
        <p:nvPicPr>
          <p:cNvPr id="5" name="Рисунок 4" descr="2018-04-16-12-02-27-108..jpg"/>
          <p:cNvPicPr>
            <a:picLocks noChangeAspect="1"/>
          </p:cNvPicPr>
          <p:nvPr/>
        </p:nvPicPr>
        <p:blipFill>
          <a:blip r:embed="rId4" cstate="print"/>
          <a:srcRect r="7142"/>
          <a:stretch>
            <a:fillRect/>
          </a:stretch>
        </p:blipFill>
        <p:spPr>
          <a:xfrm>
            <a:off x="4786314" y="1977968"/>
            <a:ext cx="2286016" cy="4376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Содержимое 1"/>
          <p:cNvSpPr>
            <a:spLocks noGrp="1"/>
          </p:cNvSpPr>
          <p:nvPr>
            <p:ph idx="1"/>
          </p:nvPr>
        </p:nvSpPr>
        <p:spPr>
          <a:xfrm>
            <a:off x="285720" y="285728"/>
            <a:ext cx="4357718" cy="6215106"/>
          </a:xfrm>
        </p:spPr>
        <p:txBody>
          <a:bodyPr>
            <a:normAutofit/>
          </a:bodyPr>
          <a:lstStyle/>
          <a:p>
            <a:pPr marL="360000" indent="-360000">
              <a:spcBef>
                <a:spcPts val="100"/>
              </a:spcBef>
              <a:buClr>
                <a:srgbClr val="FFFF00"/>
              </a:buClr>
              <a:buFont typeface="+mj-lt"/>
              <a:buAutoNum type="arabicPeriod" startAt="7"/>
            </a:pPr>
            <a:r>
              <a:rPr lang="ru-RU" sz="2100" b="1" dirty="0" smtClean="0">
                <a:latin typeface="Calibri" pitchFamily="34" charset="0"/>
                <a:cs typeface="Calibri" pitchFamily="34" charset="0"/>
              </a:rPr>
              <a:t>Пришиваем к готовому туловищу мордочку и </a:t>
            </a:r>
            <a:r>
              <a:rPr lang="ru-RU" sz="2100" b="1" dirty="0" smtClean="0">
                <a:latin typeface="Calibri" pitchFamily="34" charset="0"/>
                <a:cs typeface="Calibri" pitchFamily="34" charset="0"/>
              </a:rPr>
              <a:t>животик, а затем </a:t>
            </a:r>
            <a:r>
              <a:rPr lang="ru-RU" sz="2100" b="1" dirty="0" smtClean="0">
                <a:latin typeface="Calibri" pitchFamily="34" charset="0"/>
                <a:cs typeface="Calibri" pitchFamily="34" charset="0"/>
              </a:rPr>
              <a:t>хвост.</a:t>
            </a:r>
          </a:p>
          <a:p>
            <a:pPr marL="360000" indent="-360000">
              <a:spcBef>
                <a:spcPts val="100"/>
              </a:spcBef>
              <a:buClr>
                <a:srgbClr val="FFFF00"/>
              </a:buClr>
              <a:buNone/>
            </a:pPr>
            <a:r>
              <a:rPr lang="ru-RU" sz="2100" b="1" dirty="0" smtClean="0">
                <a:latin typeface="Calibri" pitchFamily="34" charset="0"/>
                <a:cs typeface="Calibri" pitchFamily="34" charset="0"/>
              </a:rPr>
              <a:t>	Выполнив всю работу, игрушку можно прокрасить пастелью, она поможет подчеркнуть некоторые детали и тени, а также сделать игрушку более выразительной.</a:t>
            </a:r>
          </a:p>
          <a:p>
            <a:pPr marL="360000" indent="-360000">
              <a:spcBef>
                <a:spcPts val="100"/>
              </a:spcBef>
              <a:buClr>
                <a:srgbClr val="FFFF00"/>
              </a:buClr>
              <a:buNone/>
            </a:pPr>
            <a:r>
              <a:rPr lang="ru-RU" sz="21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2100" b="1" dirty="0" smtClean="0">
                <a:latin typeface="Calibri" pitchFamily="34" charset="0"/>
                <a:cs typeface="Calibri" pitchFamily="34" charset="0"/>
              </a:rPr>
              <a:t>Декорируем «</a:t>
            </a:r>
            <a:r>
              <a:rPr lang="ru-RU" sz="2100" b="1" dirty="0" err="1" smtClean="0">
                <a:latin typeface="Calibri" pitchFamily="34" charset="0"/>
                <a:cs typeface="Calibri" pitchFamily="34" charset="0"/>
              </a:rPr>
              <a:t>Барбоскина</a:t>
            </a:r>
            <a:r>
              <a:rPr lang="ru-RU" sz="2100" b="1" dirty="0" smtClean="0">
                <a:latin typeface="Calibri" pitchFamily="34" charset="0"/>
                <a:cs typeface="Calibri" pitchFamily="34" charset="0"/>
              </a:rPr>
              <a:t>» зеленой лентой и пришиваем </a:t>
            </a:r>
            <a:r>
              <a:rPr lang="ru-RU" sz="2100" b="1" dirty="0" smtClean="0">
                <a:latin typeface="Calibri" pitchFamily="34" charset="0"/>
                <a:cs typeface="Calibri" pitchFamily="34" charset="0"/>
              </a:rPr>
              <a:t>амулет «лапку».</a:t>
            </a:r>
            <a:endParaRPr lang="ru-RU" sz="2100" b="1" dirty="0" smtClean="0">
              <a:latin typeface="Calibri" pitchFamily="34" charset="0"/>
              <a:cs typeface="Calibri" pitchFamily="34" charset="0"/>
            </a:endParaRPr>
          </a:p>
          <a:p>
            <a:pPr marL="360000" indent="-360000" algn="just">
              <a:spcBef>
                <a:spcPts val="100"/>
              </a:spcBef>
              <a:buClr>
                <a:srgbClr val="FFFF00"/>
              </a:buClr>
              <a:buNone/>
            </a:pPr>
            <a:endParaRPr lang="ru-RU" sz="2100" b="1" i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0" indent="179388">
              <a:spcBef>
                <a:spcPts val="100"/>
              </a:spcBef>
              <a:buClr>
                <a:srgbClr val="FFFF00"/>
              </a:buClr>
              <a:buNone/>
            </a:pPr>
            <a:r>
              <a:rPr lang="ru-RU" sz="20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Не </a:t>
            </a:r>
            <a:r>
              <a:rPr lang="ru-RU" sz="20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запрещай себе творить, </a:t>
            </a:r>
            <a:endParaRPr lang="ru-RU" sz="2000" i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0" indent="179388">
              <a:spcBef>
                <a:spcPts val="100"/>
              </a:spcBef>
              <a:buClr>
                <a:srgbClr val="FFFF00"/>
              </a:buClr>
              <a:buNone/>
            </a:pPr>
            <a:r>
              <a:rPr lang="ru-RU" sz="20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Пусть </a:t>
            </a:r>
            <a:r>
              <a:rPr lang="ru-RU" sz="20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иногда выходит криво </a:t>
            </a:r>
            <a:r>
              <a:rPr lang="ru-RU" sz="20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–</a:t>
            </a:r>
          </a:p>
          <a:p>
            <a:pPr marL="0" indent="179388">
              <a:spcBef>
                <a:spcPts val="100"/>
              </a:spcBef>
              <a:buClr>
                <a:srgbClr val="FFFF00"/>
              </a:buClr>
              <a:buNone/>
            </a:pPr>
            <a:r>
              <a:rPr lang="ru-RU" sz="20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Т</a:t>
            </a:r>
            <a:r>
              <a:rPr lang="ru-RU" sz="20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вои </a:t>
            </a:r>
            <a:r>
              <a:rPr lang="ru-RU" sz="20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нелепые мотивы </a:t>
            </a:r>
            <a:br>
              <a:rPr lang="ru-RU" sz="20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Никто </a:t>
            </a:r>
            <a:r>
              <a:rPr lang="ru-RU" sz="20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не в силах повторить</a:t>
            </a:r>
            <a:r>
              <a:rPr lang="ru-RU" sz="20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...</a:t>
            </a:r>
          </a:p>
          <a:p>
            <a:pPr marL="0" indent="179388">
              <a:spcBef>
                <a:spcPts val="100"/>
              </a:spcBef>
              <a:buClr>
                <a:srgbClr val="FFFF00"/>
              </a:buClr>
              <a:buNone/>
            </a:pPr>
            <a:endParaRPr lang="ru-RU" sz="2000" i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0" indent="179388">
              <a:spcBef>
                <a:spcPts val="100"/>
              </a:spcBef>
              <a:buClr>
                <a:srgbClr val="FFFF00"/>
              </a:buClr>
              <a:buNone/>
            </a:pPr>
            <a:r>
              <a:rPr lang="ru-RU" sz="20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sz="20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sz="20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Марина </a:t>
            </a:r>
            <a:r>
              <a:rPr lang="ru-RU" sz="20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Цветаева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pring-Download-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597381" y="3000372"/>
            <a:ext cx="9812851" cy="3929066"/>
          </a:xfrm>
          <a:prstGeom prst="rect">
            <a:avLst/>
          </a:prstGeom>
        </p:spPr>
      </p:pic>
      <p:pic>
        <p:nvPicPr>
          <p:cNvPr id="7" name="Рисунок 6" descr="2018-02-21-16-51-13-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357694"/>
            <a:ext cx="3571900" cy="2009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1857388"/>
          </a:xfrm>
        </p:spPr>
        <p:txBody>
          <a:bodyPr>
            <a:normAutofit/>
          </a:bodyPr>
          <a:lstStyle/>
          <a:p>
            <a:pPr marL="360000" indent="-360000" algn="just">
              <a:spcBef>
                <a:spcPts val="100"/>
              </a:spcBef>
              <a:buNone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Данная поделка была выполнена с учащимися 2 группы объединения «Теплое волшебство» на Международный день 8 марта.</a:t>
            </a:r>
          </a:p>
          <a:p>
            <a:pPr marL="360000" indent="-360000" algn="just">
              <a:spcBef>
                <a:spcPts val="100"/>
              </a:spcBef>
              <a:buNone/>
            </a:pPr>
            <a:endParaRPr lang="ru-RU" sz="800" b="1" i="1" dirty="0" smtClean="0">
              <a:latin typeface="Arial" pitchFamily="34" charset="0"/>
              <a:cs typeface="Arial" pitchFamily="34" charset="0"/>
            </a:endParaRPr>
          </a:p>
          <a:p>
            <a:pPr marL="360000" indent="-360000" algn="just">
              <a:spcBef>
                <a:spcPts val="100"/>
              </a:spcBef>
              <a:buNone/>
            </a:pPr>
            <a:r>
              <a:rPr lang="ru-RU" sz="19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Выкройка была у нас единой, но каждый ученик внес в нее свои коррективы, вышло очень необычно и красиво!</a:t>
            </a:r>
            <a:endParaRPr lang="ru-RU" sz="19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2018-02-21-16-17-41-265..jpg"/>
          <p:cNvPicPr>
            <a:picLocks noChangeAspect="1"/>
          </p:cNvPicPr>
          <p:nvPr/>
        </p:nvPicPr>
        <p:blipFill>
          <a:blip r:embed="rId4" cstate="print"/>
          <a:srcRect b="11159"/>
          <a:stretch>
            <a:fillRect/>
          </a:stretch>
        </p:blipFill>
        <p:spPr>
          <a:xfrm>
            <a:off x="428596" y="2214554"/>
            <a:ext cx="2928926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2018-02-21-17-42-21-536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454" y="2214554"/>
            <a:ext cx="2476074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 descr="2018-02-22-12-32-52-125.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2" y="2214554"/>
            <a:ext cx="1871948" cy="2351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572000" y="4786322"/>
            <a:ext cx="1255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2018г.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588</TotalTime>
  <Words>363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Материалы для работы:</vt:lpstr>
      <vt:lpstr>ХОД  РАБОТЫ: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48</cp:revision>
  <dcterms:created xsi:type="dcterms:W3CDTF">2018-04-22T10:26:58Z</dcterms:created>
  <dcterms:modified xsi:type="dcterms:W3CDTF">2018-04-26T20:15:48Z</dcterms:modified>
</cp:coreProperties>
</file>